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embeddedFontLst>
    <p:embeddedFont>
      <p:font typeface="Arvo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  <p:embeddedFont>
      <p:font typeface="Montserrat ExtraBold" panose="020B0604020202020204" charset="0"/>
      <p:bold r:id="rId45"/>
      <p:boldItalic r:id="rId46"/>
    </p:embeddedFont>
    <p:embeddedFont>
      <p:font typeface="Montserrat SemiBold" panose="020B0604020202020204" charset="0"/>
      <p:regular r:id="rId47"/>
      <p:bold r:id="rId48"/>
      <p:italic r:id="rId49"/>
      <p:boldItalic r:id="rId50"/>
    </p:embeddedFont>
    <p:embeddedFont>
      <p:font typeface="Playfair Display" panose="020B0604020202020204" charset="0"/>
      <p:regular r:id="rId51"/>
      <p:bold r:id="rId52"/>
      <p:italic r:id="rId53"/>
      <p:boldItalic r:id="rId54"/>
    </p:embeddedFont>
    <p:embeddedFont>
      <p:font typeface="Proxima Nova" panose="020B0604020202020204" charset="0"/>
      <p:regular r:id="rId55"/>
      <p:bold r:id="rId56"/>
      <p:italic r:id="rId57"/>
      <p:boldItalic r:id="rId58"/>
    </p:embeddedFont>
    <p:embeddedFont>
      <p:font typeface="Proxima Nova Extrabold" panose="020B0604020202020204" charset="0"/>
      <p:bold r:id="rId59"/>
    </p:embeddedFont>
    <p:embeddedFont>
      <p:font typeface="Proxima Nova Semibold" panose="020B0604020202020204" charset="0"/>
      <p:regular r:id="rId60"/>
      <p:bold r:id="rId61"/>
      <p:boldItalic r:id="rId62"/>
    </p:embeddedFont>
    <p:embeddedFont>
      <p:font typeface="Quicksand Light" panose="020B0604020202020204" charset="0"/>
      <p:regular r:id="rId63"/>
      <p:bold r:id="rId64"/>
    </p:embeddedFont>
    <p:embeddedFont>
      <p:font typeface="Spectral Light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font" Target="fonts/font32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bf84ec5b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bf84ec5b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8de9d5f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a8de9d5f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a8de9d5f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a8de9d5fd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a8de9d5fd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a8de9d5fd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bf84ec5b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bf84ec5b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8de9d5fd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8de9d5fd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bf84ec5b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bf84ec5b0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60% Arrival Delay, 40% Departure Delay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c00e8d8f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c00e8d8f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bf84ec5b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bf84ec5b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We found over 100 routes for each airline where they should add more flights to box out competitors </a:t>
            </a: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a8de9d5f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a8de9d5f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a8de9d5fd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a8de9d5fd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bf84ec5b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bf84ec5b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a8de9d5fd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a8de9d5fd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a8de9d5fd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a8de9d5fd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a973722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a973722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a7e59ffa9_1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a7e59ffa9_1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a8de9d5fd_5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a8de9d5fd_5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a8de9d5fd_5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a8de9d5fd_5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a8de9d5fd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a8de9d5fd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a8de9d5fd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a8de9d5fd_5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a8de9d5fd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a8de9d5fd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a8de9d5fd_5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a8de9d5fd_5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f84ec5b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f84ec5b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a8de9d5fd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a8de9d5fd_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bf84ec5b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bf84ec5b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bf84ec5b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bf84ec5b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bf84ec5b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bf84ec5b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bf84ec5b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bf84ec5b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Simulate information analysis as consultant: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provide actionable insights as for potential clients. For this project we chose Southwest and Kayak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Apply concepts we learned in hte class to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unorganized big data set, not kaggle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Show that we could use unstructured public data to </a:t>
            </a:r>
            <a:r>
              <a:rPr lang="es">
                <a:solidFill>
                  <a:schemeClr val="dk1"/>
                </a:solidFill>
              </a:rPr>
              <a:t>provide valuable information for clients and that  data=$$$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build our own data base. Tables: start-end-time informmation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longitude/latitude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prices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bf84ec5b0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bf84ec5b0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a8de9d5fd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a8de9d5fd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Our data set was collected from the Bureau of Transportation website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Openflights.com data on airport name and coordinates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000"/>
              <a:buFont typeface="Proxima Nova"/>
              <a:buChar char="●"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Data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000"/>
              <a:buFont typeface="Proxima Nova"/>
              <a:buChar char="●"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each month has over 300,000 rows and 35 columns -&gt; 37 CSVs/months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bf84ec5b0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bf84ec5b0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a8de9d5fd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a8de9d5fd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a8de9d5fd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a8de9d5fd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726100" y="115775"/>
            <a:ext cx="3528000" cy="2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>
            <a:off x="-164762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/>
          <p:nvPr/>
        </p:nvSpPr>
        <p:spPr>
          <a:xfrm rot="-5400000">
            <a:off x="3988138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105337" y="2225996"/>
            <a:ext cx="33993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2"/>
          </p:nvPr>
        </p:nvSpPr>
        <p:spPr>
          <a:xfrm>
            <a:off x="1105325" y="3315875"/>
            <a:ext cx="33993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3"/>
          </p:nvPr>
        </p:nvSpPr>
        <p:spPr>
          <a:xfrm>
            <a:off x="5247791" y="2225996"/>
            <a:ext cx="33993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4"/>
          </p:nvPr>
        </p:nvSpPr>
        <p:spPr>
          <a:xfrm>
            <a:off x="5247800" y="3315875"/>
            <a:ext cx="33993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 1">
  <p:cSld name="TITLE_AND_TWO_COLUMNS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726100" y="-773300"/>
            <a:ext cx="5135100" cy="2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" name="Google Shape;65;p12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2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700650" y="15855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2"/>
          </p:nvPr>
        </p:nvSpPr>
        <p:spPr>
          <a:xfrm>
            <a:off x="700650" y="23181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3"/>
          </p:nvPr>
        </p:nvSpPr>
        <p:spPr>
          <a:xfrm>
            <a:off x="3330150" y="15855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4"/>
          </p:nvPr>
        </p:nvSpPr>
        <p:spPr>
          <a:xfrm>
            <a:off x="3330150" y="23181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5"/>
          </p:nvPr>
        </p:nvSpPr>
        <p:spPr>
          <a:xfrm>
            <a:off x="5959650" y="15855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6"/>
          </p:nvPr>
        </p:nvSpPr>
        <p:spPr>
          <a:xfrm>
            <a:off x="5959650" y="23181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7"/>
          </p:nvPr>
        </p:nvSpPr>
        <p:spPr>
          <a:xfrm>
            <a:off x="700650" y="30816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8"/>
          </p:nvPr>
        </p:nvSpPr>
        <p:spPr>
          <a:xfrm>
            <a:off x="700650" y="38142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9"/>
          </p:nvPr>
        </p:nvSpPr>
        <p:spPr>
          <a:xfrm>
            <a:off x="3330150" y="30816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13"/>
          </p:nvPr>
        </p:nvSpPr>
        <p:spPr>
          <a:xfrm>
            <a:off x="3330150" y="38142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ubTitle" idx="14"/>
          </p:nvPr>
        </p:nvSpPr>
        <p:spPr>
          <a:xfrm>
            <a:off x="5959650" y="30816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5"/>
          </p:nvPr>
        </p:nvSpPr>
        <p:spPr>
          <a:xfrm>
            <a:off x="5959650" y="38142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3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4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6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text">
  <p:cSld name="TITLE_ONLY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 hasCustomPrompt="1"/>
          </p:nvPr>
        </p:nvSpPr>
        <p:spPr>
          <a:xfrm>
            <a:off x="542950" y="207745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600"/>
              <a:buNone/>
              <a:defRPr sz="5600" b="1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194950" y="3030850"/>
            <a:ext cx="6754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TITLE_ONLY_1_1">
    <p:bg>
      <p:bgPr>
        <a:solidFill>
          <a:srgbClr val="252525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 hasCustomPrompt="1"/>
          </p:nvPr>
        </p:nvSpPr>
        <p:spPr>
          <a:xfrm>
            <a:off x="542950" y="609775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sz="4400" b="1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1194950" y="1378775"/>
            <a:ext cx="6754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2" hasCustomPrompt="1"/>
          </p:nvPr>
        </p:nvSpPr>
        <p:spPr>
          <a:xfrm>
            <a:off x="542950" y="1833775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sz="4400" b="1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3"/>
          </p:nvPr>
        </p:nvSpPr>
        <p:spPr>
          <a:xfrm>
            <a:off x="1194950" y="2602775"/>
            <a:ext cx="6754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4" hasCustomPrompt="1"/>
          </p:nvPr>
        </p:nvSpPr>
        <p:spPr>
          <a:xfrm>
            <a:off x="542950" y="317635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sz="4400" b="1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5"/>
          </p:nvPr>
        </p:nvSpPr>
        <p:spPr>
          <a:xfrm>
            <a:off x="1194950" y="3945350"/>
            <a:ext cx="6754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slide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7FF"/>
              </a:solidFill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slide 1">
  <p:cSld name="ONE_COLUMN_TEXT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‹#›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96300" y="-98500"/>
            <a:ext cx="41334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&amp; title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lide &amp; title">
  <p:cSld name="CUSTOM_1">
    <p:bg>
      <p:bgPr>
        <a:solidFill>
          <a:srgbClr val="25252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" type="secHead">
  <p:cSld name="SECTION_HEADER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/ Content">
  <p:cSld name="BLANK_1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/ Content 2">
  <p:cSld name="BLANK_1_1_1_1_2">
    <p:bg>
      <p:bgPr>
        <a:solidFill>
          <a:srgbClr val="252525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  <a:highlight>
                <a:srgbClr val="FFFFFF"/>
              </a:highlight>
            </a:endParaRPr>
          </a:p>
        </p:txBody>
      </p:sp>
      <p:sp>
        <p:nvSpPr>
          <p:cNvPr id="131" name="Google Shape;131;p2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1335850" y="30259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2"/>
          </p:nvPr>
        </p:nvSpPr>
        <p:spPr>
          <a:xfrm>
            <a:off x="3373075" y="9883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 1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2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3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4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 idx="5" hasCustomPrompt="1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6" hasCustomPrompt="1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 idx="7" hasCustomPrompt="1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8" hasCustomPrompt="1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2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">
  <p:cSld name="SECTION_HEADER_1">
    <p:bg>
      <p:bgPr>
        <a:noFill/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477425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477425" y="2977225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 1">
  <p:cSld name="SECTION_HEADER_1_1">
    <p:bg>
      <p:bgPr>
        <a:noFill/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flipH="1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 flipH="1">
            <a:off x="5869750" y="2977225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2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1285875" y="1991650"/>
            <a:ext cx="4289400" cy="21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2">
    <p:bg>
      <p:bgPr>
        <a:solidFill>
          <a:srgbClr val="252525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sz="4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 1">
  <p:cSld name="TITLE_AND_BODY_2_1">
    <p:bg>
      <p:bgPr>
        <a:solidFill>
          <a:srgbClr val="252525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3485550" y="458225"/>
            <a:ext cx="3245100" cy="269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485550" y="3039325"/>
            <a:ext cx="22374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>
  <p:cSld name="TITLE_AND_BODY_1">
    <p:bg>
      <p:bgPr>
        <a:solidFill>
          <a:srgbClr val="252525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3515048" y="3403220"/>
            <a:ext cx="5413200" cy="10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919800" y="1785425"/>
            <a:ext cx="47901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png"/><Relationship Id="rId5" Type="http://schemas.openxmlformats.org/officeDocument/2006/relationships/image" Target="../media/image47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jp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hyperlink" Target="https://prod-useast-a.online.tableau.com/t/tableaunamitaramesh/views/On-timePerformanceofUSAirlines/On-timePerformance?:showAppBanner=false&amp;:display_count=n&amp;:showVizHome=n&amp;:origin=viz_shar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 descr="Legs wearing loose-fitting black pants and low-top athletic shoes standing on rugged terrain"/>
          <p:cNvPicPr preferRelativeResize="0"/>
          <p:nvPr/>
        </p:nvPicPr>
        <p:blipFill rotWithShape="1">
          <a:blip r:embed="rId3">
            <a:alphaModFix/>
          </a:blip>
          <a:srcRect l="47051" r="17029" b="139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l="29449" r="37286"/>
          <a:stretch/>
        </p:blipFill>
        <p:spPr>
          <a:xfrm>
            <a:off x="-114950" y="0"/>
            <a:ext cx="24941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 l="16971" t="-1409"/>
          <a:stretch/>
        </p:blipFill>
        <p:spPr>
          <a:xfrm>
            <a:off x="2379150" y="-80175"/>
            <a:ext cx="2768874" cy="52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>
            <a:spLocks noGrp="1"/>
          </p:cNvSpPr>
          <p:nvPr>
            <p:ph type="title" idx="4294967295"/>
          </p:nvPr>
        </p:nvSpPr>
        <p:spPr>
          <a:xfrm>
            <a:off x="4950000" y="853525"/>
            <a:ext cx="4182300" cy="13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Domestic Airline Analysis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4294967295"/>
          </p:nvPr>
        </p:nvSpPr>
        <p:spPr>
          <a:xfrm>
            <a:off x="5250250" y="3669250"/>
            <a:ext cx="36981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Namita Ramesh, Matt Zlotnik, Thiru Vinayagam, Prathik Ullur, Arjun Rao</a:t>
            </a:r>
            <a:endParaRPr sz="14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3728" y="4524978"/>
            <a:ext cx="618525" cy="6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5829850" y="2496275"/>
            <a:ext cx="25389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 Rocket Consulting</a:t>
            </a:r>
            <a:endParaRPr sz="2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14050" y="2546312"/>
            <a:ext cx="518524" cy="51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>
            <a:spLocks noGrp="1"/>
          </p:cNvSpPr>
          <p:nvPr>
            <p:ph type="body" idx="4294967295"/>
          </p:nvPr>
        </p:nvSpPr>
        <p:spPr>
          <a:xfrm>
            <a:off x="55575" y="1166725"/>
            <a:ext cx="2888400" cy="488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Input : Origin, Destination, Month</a:t>
            </a:r>
            <a:endParaRPr sz="1400">
              <a:solidFill>
                <a:srgbClr val="66666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25" y="1247800"/>
            <a:ext cx="6249525" cy="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63929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>
            <a:spLocks noGrp="1"/>
          </p:cNvSpPr>
          <p:nvPr>
            <p:ph type="title" idx="4294967295"/>
          </p:nvPr>
        </p:nvSpPr>
        <p:spPr>
          <a:xfrm>
            <a:off x="55575" y="693150"/>
            <a:ext cx="24147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Users on Kayak</a:t>
            </a:r>
            <a:endParaRPr sz="24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300" y="2457000"/>
            <a:ext cx="1071549" cy="10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16275"/>
            <a:ext cx="3991301" cy="27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>
            <a:spLocks noGrp="1"/>
          </p:cNvSpPr>
          <p:nvPr>
            <p:ph type="title" idx="4294967295"/>
          </p:nvPr>
        </p:nvSpPr>
        <p:spPr>
          <a:xfrm>
            <a:off x="4439400" y="2570975"/>
            <a:ext cx="29637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Delay Information??</a:t>
            </a:r>
            <a:endParaRPr sz="24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3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5" y="1309763"/>
            <a:ext cx="559900" cy="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>
            <a:spLocks noGrp="1"/>
          </p:cNvSpPr>
          <p:nvPr>
            <p:ph type="title" idx="4294967295"/>
          </p:nvPr>
        </p:nvSpPr>
        <p:spPr>
          <a:xfrm>
            <a:off x="688800" y="1309763"/>
            <a:ext cx="37227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Query Database for given route and month...</a:t>
            </a:r>
            <a:endParaRPr sz="14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925" y="1309763"/>
            <a:ext cx="559900" cy="5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600" y="1309763"/>
            <a:ext cx="559900" cy="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>
            <a:spLocks noGrp="1"/>
          </p:cNvSpPr>
          <p:nvPr>
            <p:ph type="title" idx="4294967295"/>
          </p:nvPr>
        </p:nvSpPr>
        <p:spPr>
          <a:xfrm>
            <a:off x="5226250" y="1119563"/>
            <a:ext cx="37227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For each Airline flying that route, obtain :</a:t>
            </a:r>
            <a:endParaRPr sz="12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lang="es" sz="12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Flights,</a:t>
            </a:r>
            <a:endParaRPr sz="12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lang="es" sz="12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Cancelled Flights,</a:t>
            </a:r>
            <a:endParaRPr sz="12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lang="es" sz="12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Diverted Flights</a:t>
            </a:r>
            <a:endParaRPr sz="12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lang="es" sz="12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Delay for each airline</a:t>
            </a:r>
            <a:endParaRPr sz="12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733475"/>
            <a:ext cx="9302800" cy="16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392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>
            <a:spLocks noGrp="1"/>
          </p:cNvSpPr>
          <p:nvPr>
            <p:ph type="title" idx="4294967295"/>
          </p:nvPr>
        </p:nvSpPr>
        <p:spPr>
          <a:xfrm>
            <a:off x="154800" y="858525"/>
            <a:ext cx="51294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Ticket Price for each Airline for that route</a:t>
            </a:r>
            <a:endParaRPr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100" y="791693"/>
            <a:ext cx="3368184" cy="419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49325"/>
            <a:ext cx="5241768" cy="29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3929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>
            <a:spLocks noGrp="1"/>
          </p:cNvSpPr>
          <p:nvPr>
            <p:ph type="title" idx="4294967295"/>
          </p:nvPr>
        </p:nvSpPr>
        <p:spPr>
          <a:xfrm>
            <a:off x="154800" y="858525"/>
            <a:ext cx="61071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Market Fare trend for each Airline for a given route </a:t>
            </a:r>
            <a:endParaRPr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200" y="1507525"/>
            <a:ext cx="4961700" cy="325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50" y="2174625"/>
            <a:ext cx="3733399" cy="241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 idx="4294967295"/>
          </p:nvPr>
        </p:nvSpPr>
        <p:spPr>
          <a:xfrm>
            <a:off x="1048350" y="4538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5D74"/>
                </a:solidFill>
              </a:rPr>
              <a:t>Client Case 2- Southwest</a:t>
            </a:r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25" y="1045375"/>
            <a:ext cx="5853750" cy="3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title" idx="4294967295"/>
          </p:nvPr>
        </p:nvSpPr>
        <p:spPr>
          <a:xfrm>
            <a:off x="248925" y="1372050"/>
            <a:ext cx="5941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Most Delayed Routes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804250" y="2309550"/>
            <a:ext cx="80580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Motivation: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Limited capital (human and financial) means </a:t>
            </a:r>
            <a:r>
              <a:rPr lang="es" sz="1800" b="1">
                <a:solidFill>
                  <a:srgbClr val="E06666"/>
                </a:solidFill>
                <a:latin typeface="Proxima Nova"/>
                <a:ea typeface="Proxima Nova"/>
                <a:cs typeface="Proxima Nova"/>
                <a:sym typeface="Proxima Nova"/>
              </a:rPr>
              <a:t>decreasing costs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</a:t>
            </a:r>
            <a:r>
              <a:rPr lang="es" sz="1800" b="1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most delayed routes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creates the largest Return on Investment</a:t>
            </a: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Goal: 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To display the worst performing routes </a:t>
            </a: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Key Performance Metric: 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Weighted Average Total Delay </a:t>
            </a: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42"/>
          <p:cNvSpPr/>
          <p:nvPr/>
        </p:nvSpPr>
        <p:spPr>
          <a:xfrm>
            <a:off x="0" y="1075"/>
            <a:ext cx="9144000" cy="10329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550" y="91200"/>
            <a:ext cx="6049696" cy="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50" y="2405525"/>
            <a:ext cx="426550" cy="4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12" y="3123675"/>
            <a:ext cx="492425" cy="4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925" y="3651250"/>
            <a:ext cx="492399" cy="4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5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 idx="4294967295"/>
          </p:nvPr>
        </p:nvSpPr>
        <p:spPr>
          <a:xfrm>
            <a:off x="319250" y="1331325"/>
            <a:ext cx="5941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Flight Volume Recommendation System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925800" y="2520525"/>
            <a:ext cx="76224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Motivation: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There is fierce competition between the 4 major airlines and decreasing market share for another airline is beneficial for our bottom lines </a:t>
            </a: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925800" y="3499913"/>
            <a:ext cx="719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Goal: 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To find routes where we can potentially </a:t>
            </a:r>
            <a:r>
              <a:rPr lang="es" sz="1800" b="1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decrease competitor market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share on a contested route</a:t>
            </a: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925800" y="4244875"/>
            <a:ext cx="71952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Key Performance Metric</a:t>
            </a:r>
            <a:r>
              <a:rPr lang="es" sz="18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- Total Delay per Flight Volume for a Route </a:t>
            </a: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44"/>
          <p:cNvSpPr/>
          <p:nvPr/>
        </p:nvSpPr>
        <p:spPr>
          <a:xfrm>
            <a:off x="0" y="1075"/>
            <a:ext cx="9144000" cy="10329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638" y="49425"/>
            <a:ext cx="6390730" cy="9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50" y="2706412"/>
            <a:ext cx="426550" cy="4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12" y="3583112"/>
            <a:ext cx="492425" cy="4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25" y="4075188"/>
            <a:ext cx="492399" cy="4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6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74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>
            <a:spLocks noGrp="1"/>
          </p:cNvSpPr>
          <p:nvPr>
            <p:ph type="title" idx="4294967295"/>
          </p:nvPr>
        </p:nvSpPr>
        <p:spPr>
          <a:xfrm>
            <a:off x="1704694" y="189925"/>
            <a:ext cx="2732400" cy="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Agenda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-56100" y="878725"/>
            <a:ext cx="5656800" cy="4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2743200" lvl="0" indent="4572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Project goals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Dataset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2743200" lvl="0" indent="4572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Data processing 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EDA 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320040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Client cases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1800">
                <a:solidFill>
                  <a:srgbClr val="3D85C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Recommendations</a:t>
            </a:r>
            <a:endParaRPr sz="1800">
              <a:solidFill>
                <a:srgbClr val="3D85C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349" y="1619225"/>
            <a:ext cx="430322" cy="3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97" y="2260300"/>
            <a:ext cx="370581" cy="34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7491" y="2754700"/>
            <a:ext cx="516041" cy="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353" y="1022150"/>
            <a:ext cx="516068" cy="4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367" y="3364025"/>
            <a:ext cx="516041" cy="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226" y="4602150"/>
            <a:ext cx="430322" cy="3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08915" y="3969375"/>
            <a:ext cx="516041" cy="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16523" y="0"/>
            <a:ext cx="342595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12">
            <a:alphaModFix/>
          </a:blip>
          <a:srcRect l="-140"/>
          <a:stretch/>
        </p:blipFill>
        <p:spPr>
          <a:xfrm>
            <a:off x="5712650" y="0"/>
            <a:ext cx="3429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902" y="2956500"/>
            <a:ext cx="2128350" cy="86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521" y="3067012"/>
            <a:ext cx="5162450" cy="6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9050" y="2571738"/>
            <a:ext cx="2948526" cy="16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800" y="2571739"/>
            <a:ext cx="2041676" cy="147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7"/>
          <p:cNvPicPr preferRelativeResize="0"/>
          <p:nvPr/>
        </p:nvPicPr>
        <p:blipFill rotWithShape="1">
          <a:blip r:embed="rId7">
            <a:alphaModFix/>
          </a:blip>
          <a:srcRect t="-8726" b="59285"/>
          <a:stretch/>
        </p:blipFill>
        <p:spPr>
          <a:xfrm>
            <a:off x="0" y="-447550"/>
            <a:ext cx="9144000" cy="25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>
            <a:spLocks noGrp="1"/>
          </p:cNvSpPr>
          <p:nvPr>
            <p:ph type="title" idx="4294967295"/>
          </p:nvPr>
        </p:nvSpPr>
        <p:spPr>
          <a:xfrm>
            <a:off x="5230125" y="189925"/>
            <a:ext cx="3763500" cy="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Key Takeaways</a:t>
            </a:r>
            <a:endParaRPr sz="38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>
            <a:spLocks noGrp="1"/>
          </p:cNvSpPr>
          <p:nvPr>
            <p:ph type="title" idx="4294967295"/>
          </p:nvPr>
        </p:nvSpPr>
        <p:spPr>
          <a:xfrm>
            <a:off x="6053325" y="936200"/>
            <a:ext cx="3024600" cy="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Future Work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84" name="Google Shape;384;p48"/>
          <p:cNvSpPr/>
          <p:nvPr/>
        </p:nvSpPr>
        <p:spPr>
          <a:xfrm>
            <a:off x="200" y="1596825"/>
            <a:ext cx="9144000" cy="3580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8"/>
          <p:cNvSpPr txBox="1"/>
          <p:nvPr/>
        </p:nvSpPr>
        <p:spPr>
          <a:xfrm>
            <a:off x="443602" y="1657875"/>
            <a:ext cx="84450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 entirely new routes for airlines to increase total market share</a:t>
            </a: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routes during Holidays and special events to capitalize on expected increase in demand</a:t>
            </a: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Gather data for overbooked flights and tie it with delays and demand to help the route planning team</a:t>
            </a: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33" y="2360635"/>
            <a:ext cx="507961" cy="46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34" y="4407159"/>
            <a:ext cx="507962" cy="46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90" y="3221300"/>
            <a:ext cx="516041" cy="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8"/>
          <p:cNvSpPr txBox="1">
            <a:spLocks noGrp="1"/>
          </p:cNvSpPr>
          <p:nvPr>
            <p:ph type="title" idx="4294967295"/>
          </p:nvPr>
        </p:nvSpPr>
        <p:spPr>
          <a:xfrm>
            <a:off x="5230125" y="189925"/>
            <a:ext cx="3763500" cy="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Key Takeaways</a:t>
            </a:r>
            <a:endParaRPr sz="38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 rotWithShape="1">
          <a:blip r:embed="rId6">
            <a:alphaModFix/>
          </a:blip>
          <a:srcRect l="248" t="9128" r="199" b="29932"/>
          <a:stretch/>
        </p:blipFill>
        <p:spPr>
          <a:xfrm>
            <a:off x="-32775" y="0"/>
            <a:ext cx="9209299" cy="21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>
            <a:spLocks noGrp="1"/>
          </p:cNvSpPr>
          <p:nvPr>
            <p:ph type="title" idx="4294967295"/>
          </p:nvPr>
        </p:nvSpPr>
        <p:spPr>
          <a:xfrm>
            <a:off x="5267525" y="733463"/>
            <a:ext cx="3763500" cy="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Future Work</a:t>
            </a:r>
            <a:endParaRPr sz="38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/>
        </p:nvSpPr>
        <p:spPr>
          <a:xfrm>
            <a:off x="1124550" y="1391250"/>
            <a:ext cx="6894900" cy="23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latin typeface="Proxima Nova"/>
                <a:ea typeface="Proxima Nova"/>
                <a:cs typeface="Proxima Nova"/>
                <a:sym typeface="Proxima Nova"/>
              </a:rPr>
              <a:t>Any Questions?</a:t>
            </a:r>
            <a:endParaRPr sz="6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40866">
            <a:off x="-124273" y="958742"/>
            <a:ext cx="4660073" cy="9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5644056" y="741087"/>
            <a:ext cx="4129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150" y="3355275"/>
            <a:ext cx="1865700" cy="1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7275" y="3478874"/>
            <a:ext cx="1131525" cy="1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D2E9"/>
            </a:gs>
            <a:gs pos="100000">
              <a:srgbClr val="045962"/>
            </a:gs>
          </a:gsLst>
          <a:lin ang="5400012" scaled="0"/>
        </a:gra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>
            <a:spLocks noGrp="1"/>
          </p:cNvSpPr>
          <p:nvPr>
            <p:ph type="title" idx="4294967295"/>
          </p:nvPr>
        </p:nvSpPr>
        <p:spPr>
          <a:xfrm>
            <a:off x="1048363" y="192025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000"/>
              <a:t>Team Rocket’s Blasting off Again!!!!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/>
          </a:p>
        </p:txBody>
      </p:sp>
      <p:pic>
        <p:nvPicPr>
          <p:cNvPr id="406" name="Google Shape;4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313" y="775525"/>
            <a:ext cx="5449375" cy="40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1"/>
          <p:cNvPicPr preferRelativeResize="0"/>
          <p:nvPr/>
        </p:nvPicPr>
        <p:blipFill rotWithShape="1">
          <a:blip r:embed="rId3">
            <a:alphaModFix/>
          </a:blip>
          <a:srcRect t="48280" b="9520"/>
          <a:stretch/>
        </p:blipFill>
        <p:spPr>
          <a:xfrm>
            <a:off x="0" y="-223400"/>
            <a:ext cx="9189550" cy="182317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1"/>
          <p:cNvSpPr txBox="1">
            <a:spLocks noGrp="1"/>
          </p:cNvSpPr>
          <p:nvPr>
            <p:ph type="title" idx="4294967295"/>
          </p:nvPr>
        </p:nvSpPr>
        <p:spPr>
          <a:xfrm>
            <a:off x="3082475" y="2227350"/>
            <a:ext cx="3024600" cy="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Appendix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7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58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7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7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78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t="48280" b="9520"/>
          <a:stretch/>
        </p:blipFill>
        <p:spPr>
          <a:xfrm>
            <a:off x="0" y="-223400"/>
            <a:ext cx="9189550" cy="182317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>
            <a:spLocks noGrp="1"/>
          </p:cNvSpPr>
          <p:nvPr>
            <p:ph type="title" idx="4294967295"/>
          </p:nvPr>
        </p:nvSpPr>
        <p:spPr>
          <a:xfrm>
            <a:off x="6053325" y="936200"/>
            <a:ext cx="3024600" cy="6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200" y="1596825"/>
            <a:ext cx="9144000" cy="3580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698902" y="1599775"/>
            <a:ext cx="84450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Airline delays are a logistical and financial problem to passengers, airlines, and governing bodies like the FAA.</a:t>
            </a: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Identifying locations and causes of delays </a:t>
            </a: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Taking preventative measures and mitigating the risks</a:t>
            </a: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Additionally, knowledge of these risks can help travel aggregators plan campaigns based on historical prices </a:t>
            </a: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1600"/>
              </a:spcAft>
              <a:buNone/>
            </a:pPr>
            <a:endParaRPr sz="18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00" y="1940938"/>
            <a:ext cx="725278" cy="5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433" y="2770910"/>
            <a:ext cx="507961" cy="46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852" y="3415720"/>
            <a:ext cx="491114" cy="45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421" y="4157279"/>
            <a:ext cx="507962" cy="46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7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345150"/>
            <a:ext cx="8756175" cy="4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25" y="251375"/>
            <a:ext cx="8722301" cy="46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50" y="183700"/>
            <a:ext cx="8762375" cy="46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 idx="4294967295"/>
          </p:nvPr>
        </p:nvSpPr>
        <p:spPr>
          <a:xfrm>
            <a:off x="785550" y="390550"/>
            <a:ext cx="8292300" cy="9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Team Rocket Consulting- 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Project Goals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975" y="3253900"/>
            <a:ext cx="1180700" cy="1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313" y="2861225"/>
            <a:ext cx="2712375" cy="1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724" y="2018300"/>
            <a:ext cx="2882553" cy="5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25" y="1517825"/>
            <a:ext cx="973250" cy="5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>
            <a:spLocks noGrp="1"/>
          </p:cNvSpPr>
          <p:nvPr>
            <p:ph type="body" idx="4294967295"/>
          </p:nvPr>
        </p:nvSpPr>
        <p:spPr>
          <a:xfrm>
            <a:off x="467675" y="1305925"/>
            <a:ext cx="4890000" cy="4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Perform information analysis for target clients and provide actionable insights: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42900" algn="just" rtl="0">
              <a:spcBef>
                <a:spcPts val="140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Southwest Airlines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Kayak</a:t>
            </a:r>
            <a:b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●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Personal Goals: 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Real life, non-Kaggle, raw data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Large amounts of public data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Data= $$$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Proxima Nova Semibold"/>
              <a:buChar char="○"/>
            </a:pPr>
            <a:r>
              <a:rPr lang="es" sz="1800">
                <a:solidFill>
                  <a:srgbClr val="0B53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Database building</a:t>
            </a:r>
            <a:endParaRPr sz="1800">
              <a:solidFill>
                <a:srgbClr val="0B539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30" y="3730724"/>
            <a:ext cx="925995" cy="5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 rotWithShape="1">
          <a:blip r:embed="rId8">
            <a:alphaModFix/>
          </a:blip>
          <a:srcRect l="19029" t="38150" r="28835" b="37490"/>
          <a:stretch/>
        </p:blipFill>
        <p:spPr>
          <a:xfrm>
            <a:off x="0" y="0"/>
            <a:ext cx="3300624" cy="10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9" cy="51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>
            <a:spLocks noGrp="1"/>
          </p:cNvSpPr>
          <p:nvPr>
            <p:ph type="body" idx="4294967295"/>
          </p:nvPr>
        </p:nvSpPr>
        <p:spPr>
          <a:xfrm>
            <a:off x="4459975" y="289475"/>
            <a:ext cx="3339900" cy="1165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Dataset and Cleanup 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1155CC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000" y="177550"/>
            <a:ext cx="1277425" cy="12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13" y="2273375"/>
            <a:ext cx="744325" cy="5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333888" y="1353513"/>
            <a:ext cx="4690800" cy="4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55CC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Reporting Carrier On-Time Performance</a:t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55CC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Airline Ticket Fare</a:t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55CC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Aug 2016 to Aug 2019</a:t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41563">
            <a:off x="4896238" y="1265238"/>
            <a:ext cx="744324" cy="6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 rotWithShape="1">
          <a:blip r:embed="rId5">
            <a:alphaModFix/>
          </a:blip>
          <a:srcRect r="26895"/>
          <a:stretch/>
        </p:blipFill>
        <p:spPr>
          <a:xfrm>
            <a:off x="4935000" y="2141488"/>
            <a:ext cx="4116475" cy="6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875" y="3284700"/>
            <a:ext cx="744325" cy="7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328575" y="4216275"/>
            <a:ext cx="39420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1155CC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35 GB ⇒ 5GB (20 million rows) </a:t>
            </a:r>
            <a:endParaRPr sz="1800">
              <a:solidFill>
                <a:srgbClr val="1155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1675" y="3519950"/>
            <a:ext cx="1262275" cy="1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/>
          <p:nvPr/>
        </p:nvSpPr>
        <p:spPr>
          <a:xfrm>
            <a:off x="328563" y="2430000"/>
            <a:ext cx="2469300" cy="36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/>
          <p:nvPr/>
        </p:nvSpPr>
        <p:spPr>
          <a:xfrm>
            <a:off x="333888" y="3474463"/>
            <a:ext cx="3181200" cy="36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328563" y="1385538"/>
            <a:ext cx="4261800" cy="36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116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1052400" y="107375"/>
            <a:ext cx="70392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Data...Data...Data...</a:t>
            </a:r>
            <a:endParaRPr sz="6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0850" y="4301325"/>
            <a:ext cx="364800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6183" y="3403937"/>
            <a:ext cx="2105225" cy="1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34998" y="2868875"/>
            <a:ext cx="2583631" cy="5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/>
          <p:nvPr/>
        </p:nvSpPr>
        <p:spPr>
          <a:xfrm>
            <a:off x="281425" y="4301325"/>
            <a:ext cx="3407400" cy="36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750" y="1066825"/>
            <a:ext cx="1668849" cy="7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400" y="3805626"/>
            <a:ext cx="1505275" cy="87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225" y="3844250"/>
            <a:ext cx="1668850" cy="8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2400" y="985063"/>
            <a:ext cx="1505274" cy="94079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150400" y="45350"/>
            <a:ext cx="161300" cy="4955775"/>
          </a:xfrm>
          <a:prstGeom prst="flowChartProcess">
            <a:avLst/>
          </a:prstGeom>
          <a:solidFill>
            <a:srgbClr val="B45F06"/>
          </a:solidFill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4799" y="1216025"/>
            <a:ext cx="1715275" cy="5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9097" y="1066813"/>
            <a:ext cx="539676" cy="6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963200" y="1795400"/>
            <a:ext cx="20022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Consolidate raw data to yearly dates and filter certain variables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4950000" y="1594575"/>
            <a:ext cx="17511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  Spark SQL</a:t>
            </a:r>
            <a:br>
              <a:rPr lang="es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Query for different projects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7139300" y="1978125"/>
            <a:ext cx="1751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Merge tables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3153875" y="1795400"/>
            <a:ext cx="16689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Consolidate information into our database. 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039379">
            <a:off x="2667778" y="1465448"/>
            <a:ext cx="334814" cy="3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039379">
            <a:off x="4855178" y="1368773"/>
            <a:ext cx="334814" cy="3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039379">
            <a:off x="6487878" y="1368773"/>
            <a:ext cx="334814" cy="3348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>
            <a:spLocks noGrp="1"/>
          </p:cNvSpPr>
          <p:nvPr>
            <p:ph type="title" idx="4294967295"/>
          </p:nvPr>
        </p:nvSpPr>
        <p:spPr>
          <a:xfrm>
            <a:off x="682725" y="169975"/>
            <a:ext cx="82923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Database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67" name="Google Shape;267;p34"/>
          <p:cNvSpPr txBox="1">
            <a:spLocks noGrp="1"/>
          </p:cNvSpPr>
          <p:nvPr>
            <p:ph type="title" idx="4294967295"/>
          </p:nvPr>
        </p:nvSpPr>
        <p:spPr>
          <a:xfrm>
            <a:off x="578250" y="2772400"/>
            <a:ext cx="8292300" cy="9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Analysis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0" y="-899925"/>
            <a:ext cx="4439400" cy="34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latin typeface="Proxima Nova"/>
                <a:ea typeface="Proxima Nova"/>
                <a:cs typeface="Proxima Nova"/>
                <a:sym typeface="Proxima Nova"/>
              </a:rPr>
              <a:t>Exploratory Data Analysis</a:t>
            </a:r>
            <a:endParaRPr sz="4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p35"/>
          <p:cNvPicPr preferRelativeResize="0"/>
          <p:nvPr/>
        </p:nvPicPr>
        <p:blipFill rotWithShape="1">
          <a:blip r:embed="rId3">
            <a:alphaModFix/>
          </a:blip>
          <a:srcRect l="-1037" t="2861" r="-1674" b="12962"/>
          <a:stretch/>
        </p:blipFill>
        <p:spPr>
          <a:xfrm>
            <a:off x="-95250" y="0"/>
            <a:ext cx="9391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645900" y="96000"/>
            <a:ext cx="8498100" cy="9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0B539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 Analysis</a:t>
            </a:r>
            <a:endParaRPr sz="3800">
              <a:solidFill>
                <a:srgbClr val="0B539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75" name="Google Shape;275;p35">
            <a:hlinkClick r:id="rId4"/>
          </p:cNvPr>
          <p:cNvSpPr txBox="1"/>
          <p:nvPr/>
        </p:nvSpPr>
        <p:spPr>
          <a:xfrm>
            <a:off x="1028650" y="2235575"/>
            <a:ext cx="31509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000" y="334400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1739225" y="1431500"/>
            <a:ext cx="53853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1891625" y="1583900"/>
            <a:ext cx="53853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2400225" y="4095050"/>
            <a:ext cx="3359400" cy="9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Click The Dashboard</a:t>
            </a:r>
            <a:endParaRPr sz="24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50" y="936200"/>
            <a:ext cx="7024500" cy="39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>
            <a:spLocks noGrp="1"/>
          </p:cNvSpPr>
          <p:nvPr>
            <p:ph type="title" idx="4294967295"/>
          </p:nvPr>
        </p:nvSpPr>
        <p:spPr>
          <a:xfrm>
            <a:off x="1048350" y="4538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5D74"/>
                </a:solidFill>
              </a:rPr>
              <a:t>Client Case 1- Kayak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Microsoft Office PowerPoint</Application>
  <PresentationFormat>On-screen Show (16:9)</PresentationFormat>
  <Paragraphs>100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Montserrat ExtraBold</vt:lpstr>
      <vt:lpstr>Arvo</vt:lpstr>
      <vt:lpstr>Montserrat</vt:lpstr>
      <vt:lpstr>Montserrat SemiBold</vt:lpstr>
      <vt:lpstr>Arial</vt:lpstr>
      <vt:lpstr>Proxima Nova Semibold</vt:lpstr>
      <vt:lpstr>Proxima Nova</vt:lpstr>
      <vt:lpstr>Proxima Nova Extrabold</vt:lpstr>
      <vt:lpstr>Playfair Display</vt:lpstr>
      <vt:lpstr>Spectral Light</vt:lpstr>
      <vt:lpstr>Quicksand Light</vt:lpstr>
      <vt:lpstr>Elegant Blue</vt:lpstr>
      <vt:lpstr>SlidesGo Final Pages</vt:lpstr>
      <vt:lpstr>Domestic Airline Analysis</vt:lpstr>
      <vt:lpstr>Agenda</vt:lpstr>
      <vt:lpstr>Background</vt:lpstr>
      <vt:lpstr>Team Rocket Consulting-  Project Goals</vt:lpstr>
      <vt:lpstr>PowerPoint Presentation</vt:lpstr>
      <vt:lpstr>PowerPoint Presentation</vt:lpstr>
      <vt:lpstr>Database</vt:lpstr>
      <vt:lpstr>Exploratory Data Analysis</vt:lpstr>
      <vt:lpstr>Client Case 1- Kayak</vt:lpstr>
      <vt:lpstr>Users on Kayak</vt:lpstr>
      <vt:lpstr>Query Database for given route and month...</vt:lpstr>
      <vt:lpstr>Average Ticket Price for each Airline for that route </vt:lpstr>
      <vt:lpstr>Average Market Fare trend for each Airline for a given route  </vt:lpstr>
      <vt:lpstr>Client Case 2- Southwest</vt:lpstr>
      <vt:lpstr>Most Delayed Routes</vt:lpstr>
      <vt:lpstr>PowerPoint Presentation</vt:lpstr>
      <vt:lpstr>Flight Volume Recommendation System</vt:lpstr>
      <vt:lpstr>PowerPoint Presentation</vt:lpstr>
      <vt:lpstr>PowerPoint Presentation</vt:lpstr>
      <vt:lpstr>Key Takeaways</vt:lpstr>
      <vt:lpstr>Future Work</vt:lpstr>
      <vt:lpstr>PowerPoint Presentation</vt:lpstr>
      <vt:lpstr>Team Rocket’s Blasting off Again!!!! 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Domestic Airline Analysis</dc:title>
  <dc:creator>Matt Zlotnik</dc:creator>
  <cp:lastModifiedBy>Matt Zlotnik</cp:lastModifiedBy>
  <cp:revision>1</cp:revision>
  <dcterms:modified xsi:type="dcterms:W3CDTF">2020-05-31T01:51:30Z</dcterms:modified>
</cp:coreProperties>
</file>